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lvl1pPr>
      <a:defRPr>
        <a:solidFill>
          <a:srgbClr val="514A40"/>
        </a:solidFill>
        <a:latin typeface="Cambria"/>
        <a:ea typeface="Cambria"/>
        <a:cs typeface="Cambria"/>
        <a:sym typeface="Cambria"/>
      </a:defRPr>
    </a:lvl1pPr>
    <a:lvl2pPr indent="457200">
      <a:defRPr>
        <a:solidFill>
          <a:srgbClr val="514A40"/>
        </a:solidFill>
        <a:latin typeface="Cambria"/>
        <a:ea typeface="Cambria"/>
        <a:cs typeface="Cambria"/>
        <a:sym typeface="Cambria"/>
      </a:defRPr>
    </a:lvl2pPr>
    <a:lvl3pPr indent="914400">
      <a:defRPr>
        <a:solidFill>
          <a:srgbClr val="514A40"/>
        </a:solidFill>
        <a:latin typeface="Cambria"/>
        <a:ea typeface="Cambria"/>
        <a:cs typeface="Cambria"/>
        <a:sym typeface="Cambria"/>
      </a:defRPr>
    </a:lvl3pPr>
    <a:lvl4pPr indent="1371600">
      <a:defRPr>
        <a:solidFill>
          <a:srgbClr val="514A40"/>
        </a:solidFill>
        <a:latin typeface="Cambria"/>
        <a:ea typeface="Cambria"/>
        <a:cs typeface="Cambria"/>
        <a:sym typeface="Cambria"/>
      </a:defRPr>
    </a:lvl4pPr>
    <a:lvl5pPr indent="1828800">
      <a:defRPr>
        <a:solidFill>
          <a:srgbClr val="514A40"/>
        </a:solidFill>
        <a:latin typeface="Cambria"/>
        <a:ea typeface="Cambria"/>
        <a:cs typeface="Cambria"/>
        <a:sym typeface="Cambria"/>
      </a:defRPr>
    </a:lvl5pPr>
    <a:lvl6pPr indent="2286000">
      <a:defRPr>
        <a:solidFill>
          <a:srgbClr val="514A40"/>
        </a:solidFill>
        <a:latin typeface="Cambria"/>
        <a:ea typeface="Cambria"/>
        <a:cs typeface="Cambria"/>
        <a:sym typeface="Cambria"/>
      </a:defRPr>
    </a:lvl6pPr>
    <a:lvl7pPr indent="2743200">
      <a:defRPr>
        <a:solidFill>
          <a:srgbClr val="514A40"/>
        </a:solidFill>
        <a:latin typeface="Cambria"/>
        <a:ea typeface="Cambria"/>
        <a:cs typeface="Cambria"/>
        <a:sym typeface="Cambria"/>
      </a:defRPr>
    </a:lvl7pPr>
    <a:lvl8pPr indent="3200400">
      <a:defRPr>
        <a:solidFill>
          <a:srgbClr val="514A40"/>
        </a:solidFill>
        <a:latin typeface="Cambria"/>
        <a:ea typeface="Cambria"/>
        <a:cs typeface="Cambria"/>
        <a:sym typeface="Cambria"/>
      </a:defRPr>
    </a:lvl8pPr>
    <a:lvl9pPr indent="3657600">
      <a:defRPr>
        <a:solidFill>
          <a:srgbClr val="514A40"/>
        </a:solidFill>
        <a:latin typeface="Cambria"/>
        <a:ea typeface="Cambria"/>
        <a:cs typeface="Cambria"/>
        <a:sym typeface="Cambr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1CFCB"/>
          </a:solidFill>
        </a:fill>
      </a:tcStyle>
    </a:wholeTbl>
    <a:band2H>
      <a:tcTxStyle b="def" i="def"/>
      <a:tcStyle>
        <a:tcBdr/>
        <a:fill>
          <a:solidFill>
            <a:srgbClr val="F1E9E7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BE0CE"/>
          </a:solidFill>
        </a:fill>
      </a:tcStyle>
    </a:wholeTbl>
    <a:band2H>
      <a:tcTxStyle b="def" i="def"/>
      <a:tcStyle>
        <a:tcBdr/>
        <a:fill>
          <a:solidFill>
            <a:srgbClr val="F5F0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9D1D4"/>
          </a:solidFill>
        </a:fill>
      </a:tcStyle>
    </a:wholeTbl>
    <a:band2H>
      <a:tcTxStyle b="def" i="def"/>
      <a:tcStyle>
        <a:tcBdr/>
        <a:fill>
          <a:solidFill>
            <a:srgbClr val="EDEAEB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CECD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8" name="Shape 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3" name="Shape 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Arent: 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“Schatting, van”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Begreep onderwerp eerst ook niet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Doel: Iedereen begrijpen, duidelijk wij doen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Inhoud presentaite: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Eerst ik selectiviteit,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Dan Davina Heckman en haar onderzoek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Tot slot vertel ik nog iets over mijn onderzoek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8" name="Shape 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Selectiviteit is wanneer de steekproef niet random is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Niet altijd te verkopen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Voorbeeld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Model, formules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Variabelen anders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Storing anders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2" name="Shape 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 : Doel: Iedereen begrijpen, duidelijk wij doen ?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7" name="Shape 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 : Doel: Iedereen begrijpen, duidelijk wij doen ?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066800" y="891539"/>
            <a:ext cx="10058400" cy="4457701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6800">
                <a:solidFill>
                  <a:srgbClr val="514A40"/>
                </a:solidFill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68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066800" y="5360437"/>
            <a:ext cx="10058400" cy="14975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>
                <a:solidFill>
                  <a:srgbClr val="A85229"/>
                </a:solidFill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000">
                <a:solidFill>
                  <a:srgbClr val="A85229"/>
                </a:solidFill>
              </a:rPr>
              <a:t>Click to edit Master subtitle style</a:t>
            </a:r>
          </a:p>
        </p:txBody>
      </p:sp>
      <p:sp>
        <p:nvSpPr>
          <p:cNvPr id="10" name="Shape 10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540000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" name="Shape 11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hape 18"/>
          <p:cNvSpPr/>
          <p:nvPr>
            <p:ph type="title"/>
          </p:nvPr>
        </p:nvSpPr>
        <p:spPr>
          <a:xfrm>
            <a:off x="1066800" y="0"/>
            <a:ext cx="5943600" cy="568063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5400"/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54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1066800" y="5682343"/>
            <a:ext cx="5943601" cy="117565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 sz="2200"/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200"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20" name="Shape 20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" name="Shape 21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4" name="Shape 24"/>
          <p:cNvSpPr/>
          <p:nvPr>
            <p:ph type="body" idx="1"/>
          </p:nvPr>
        </p:nvSpPr>
        <p:spPr>
          <a:xfrm>
            <a:off x="1295400" y="1825625"/>
            <a:ext cx="47244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25" name="Shape 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1295400" y="1524000"/>
            <a:ext cx="4727448" cy="1250950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/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000"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" name="Shape 38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xfrm>
            <a:off x="790302" y="685800"/>
            <a:ext cx="6126480" cy="6172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5" name="Shape 45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6" name="Shape 46"/>
          <p:cNvSpPr/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xfrm>
            <a:off x="8229600" y="4343400"/>
            <a:ext cx="3474721" cy="251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800"/>
              </a:spcBef>
              <a:buClrTx/>
              <a:buSzTx/>
              <a:buFontTx/>
              <a:buNone/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540000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9525000" y="0"/>
            <a:ext cx="1371600" cy="594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1295400" y="382229"/>
            <a:ext cx="7863841" cy="6475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000"/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spd="med" advClick="1"/>
  <p:txStyles>
    <p:titleStyle>
      <a:lvl1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1pPr>
      <a:lvl2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2pPr>
      <a:lvl3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3pPr>
      <a:lvl4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4pPr>
      <a:lvl5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5pPr>
      <a:lvl6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6pPr>
      <a:lvl7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7pPr>
      <a:lvl8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8pPr>
      <a:lvl9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9pPr>
    </p:titleStyle>
    <p:bodyStyle>
      <a:lvl1pPr marL="274320" indent="-2286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1pPr>
      <a:lvl2pPr marL="619759" indent="-2540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2pPr>
      <a:lvl3pPr marL="971550" indent="-28575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3pPr>
      <a:lvl4pPr marL="1332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4pPr>
      <a:lvl5pPr marL="165245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5pPr>
      <a:lvl6pPr marL="192677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6pPr>
      <a:lvl7pPr marL="220109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7pPr>
      <a:lvl8pPr marL="2475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8pPr>
      <a:lvl9pPr marL="274973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9pPr>
    </p:bodyStyle>
    <p:otherStyle>
      <a:lvl1pPr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1pPr>
      <a:lvl2pPr indent="457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2pPr>
      <a:lvl3pPr indent="914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3pPr>
      <a:lvl4pPr indent="1371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4pPr>
      <a:lvl5pPr indent="18288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5pPr>
      <a:lvl6pPr indent="22860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6pPr>
      <a:lvl7pPr indent="2743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7pPr>
      <a:lvl8pPr indent="3200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8pPr>
      <a:lvl9pPr indent="3657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3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4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xfrm>
            <a:off x="1066800" y="832757"/>
            <a:ext cx="10058400" cy="4016830"/>
          </a:xfrm>
          <a:prstGeom prst="rect">
            <a:avLst/>
          </a:prstGeom>
        </p:spPr>
        <p:txBody>
          <a:bodyPr/>
          <a:lstStyle/>
          <a:p>
            <a:pPr lvl="0" algn="ctr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54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Number crunching </a:t>
            </a:r>
            <a:br>
              <a:rPr b="1" cap="all" sz="54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</a:br>
            <a:r>
              <a:rPr b="1" sz="80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Artikel 42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xfrm>
            <a:off x="397328" y="4821592"/>
            <a:ext cx="10058401" cy="1024036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Arent</a:t>
            </a:r>
            <a:endParaRPr b="1" sz="2000">
              <a:solidFill>
                <a:srgbClr val="A85229"/>
              </a:solidFill>
            </a:endParaRPr>
          </a:p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Jord </a:t>
            </a:r>
            <a:endParaRPr b="1" sz="2000">
              <a:solidFill>
                <a:srgbClr val="A85229"/>
              </a:solidFill>
            </a:endParaRPr>
          </a:p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Matthias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Inleiding probleem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xfrm>
            <a:off x="1295400" y="593277"/>
            <a:ext cx="9601200" cy="451758"/>
          </a:xfrm>
          <a:prstGeom prst="rect">
            <a:avLst/>
          </a:prstGeom>
        </p:spPr>
        <p:txBody>
          <a:bodyPr/>
          <a:lstStyle>
            <a:lvl1pPr defTabSz="475487">
              <a:defRPr sz="2496">
                <a:effectLst>
                  <a:outerShdw sx="100000" sy="100000" kx="0" ky="0" algn="b" rotWithShape="0" blurRad="19812" dist="13208" dir="18900000">
                    <a:srgbClr val="FFFFFF">
                      <a:alpha val="80000"/>
                    </a:srgbClr>
                  </a:outerShdw>
                </a:effectLst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2496">
                <a:solidFill>
                  <a:srgbClr val="A85229"/>
                </a:solidFill>
                <a:effectLst>
                  <a:outerShdw sx="100000" sy="100000" kx="0" ky="0" algn="b" rotWithShape="0" blurRad="19812" dist="13208" dir="18900000">
                    <a:srgbClr val="FFFFFF">
                      <a:alpha val="80000"/>
                    </a:srgbClr>
                  </a:outerShdw>
                </a:effectLst>
              </a:rPr>
              <a:t>algoritme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title"/>
          </p:nvPr>
        </p:nvSpPr>
        <p:spPr>
          <a:xfrm>
            <a:off x="1066800" y="1565829"/>
            <a:ext cx="5943600" cy="197658"/>
          </a:xfrm>
          <a:prstGeom prst="rect">
            <a:avLst/>
          </a:prstGeom>
        </p:spPr>
        <p:txBody>
          <a:bodyPr/>
          <a:lstStyle>
            <a:lvl1pPr defTabSz="365760">
              <a:defRPr sz="1920">
                <a:effectLst>
                  <a:outerShdw sx="100000" sy="100000" kx="0" ky="0" algn="b" rotWithShape="0" blurRad="15240" dist="10160" dir="18900000">
                    <a:srgbClr val="FFFFFF">
                      <a:alpha val="80000"/>
                    </a:srgbClr>
                  </a:outerShdw>
                </a:effectLst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1920">
                <a:solidFill>
                  <a:srgbClr val="A85229"/>
                </a:solidFill>
                <a:effectLst>
                  <a:outerShdw sx="100000" sy="100000" kx="0" ky="0" algn="b" rotWithShape="0" blurRad="15240" dist="10160" dir="18900000">
                    <a:srgbClr val="FFFFFF">
                      <a:alpha val="80000"/>
                    </a:srgbClr>
                  </a:outerShdw>
                </a:effectLst>
              </a:rPr>
              <a:t>Resultaten</a:t>
            </a:r>
          </a:p>
        </p:txBody>
      </p:sp>
      <p:sp>
        <p:nvSpPr>
          <p:cNvPr id="75" name="Shape 75"/>
          <p:cNvSpPr/>
          <p:nvPr>
            <p:ph type="body" idx="1"/>
          </p:nvPr>
        </p:nvSpPr>
        <p:spPr>
          <a:xfrm>
            <a:off x="1066800" y="5682343"/>
            <a:ext cx="5943601" cy="410548"/>
          </a:xfrm>
          <a:prstGeom prst="rect">
            <a:avLst/>
          </a:prstGeom>
        </p:spPr>
        <p:txBody>
          <a:bodyPr/>
          <a:lstStyle/>
          <a:p>
            <a:pPr lvl="0" defTabSz="905255">
              <a:defRPr sz="2178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0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1310" y="315321"/>
            <a:ext cx="8088116" cy="6103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7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7606" y="312526"/>
            <a:ext cx="8095525" cy="61088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91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226" y="272668"/>
            <a:ext cx="12107548" cy="6312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514A40"/>
      </a:dk1>
      <a:lt1>
        <a:srgbClr val="112B51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